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8" r:id="rId32"/>
    <p:sldId id="289" r:id="rId33"/>
    <p:sldId id="287" r:id="rId34"/>
    <p:sldId id="290"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3" r:id="rId48"/>
    <p:sldId id="306" r:id="rId49"/>
    <p:sldId id="307" r:id="rId50"/>
    <p:sldId id="308" r:id="rId51"/>
    <p:sldId id="309" r:id="rId52"/>
    <p:sldId id="310" r:id="rId53"/>
    <p:sldId id="311"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30" autoAdjust="0"/>
  </p:normalViewPr>
  <p:slideViewPr>
    <p:cSldViewPr snapToGrid="0" snapToObjects="1">
      <p:cViewPr varScale="1">
        <p:scale>
          <a:sx n="138" d="100"/>
          <a:sy n="138" d="100"/>
        </p:scale>
        <p:origin x="-210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also allow the user to move the current node to, say, a sibling, while keeping it centered above its parent by automatically rearranging nodes  </a:t>
            </a:r>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a:t>
            </a:r>
            <a:r>
              <a:rPr lang="en-US" baseline="0" dirty="0" smtClean="0"/>
              <a:t> </a:t>
            </a:r>
            <a:r>
              <a:rPr lang="en-US" dirty="0" smtClean="0"/>
              <a:t>inspect and manipulate syntax trees just as you do proof trees.</a:t>
            </a:r>
            <a:endParaRPr lang="en-US" dirty="0"/>
          </a:p>
        </p:txBody>
      </p:sp>
      <p:sp>
        <p:nvSpPr>
          <p:cNvPr id="4" name="Slide Number Placeholder 3"/>
          <p:cNvSpPr>
            <a:spLocks noGrp="1"/>
          </p:cNvSpPr>
          <p:nvPr>
            <p:ph type="sldNum" sz="quarter" idx="10"/>
          </p:nvPr>
        </p:nvSpPr>
        <p:spPr/>
        <p:txBody>
          <a:bodyPr/>
          <a:lstStyle/>
          <a:p>
            <a:fld id="{ABC3C7DA-98B6-B048-8740-E1DD3B222770}" type="slidenum">
              <a:rPr lang="en-US" smtClean="0"/>
              <a:t>54</a:t>
            </a:fld>
            <a:endParaRPr lang="en-US"/>
          </a:p>
        </p:txBody>
      </p:sp>
    </p:spTree>
    <p:extLst>
      <p:ext uri="{BB962C8B-B14F-4D97-AF65-F5344CB8AC3E}">
        <p14:creationId xmlns:p14="http://schemas.microsoft.com/office/powerpoint/2010/main" val="209813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it</a:t>
            </a:r>
            <a:r>
              <a:rPr lang="en-US" baseline="0" dirty="0" smtClean="0"/>
              <a:t> </a:t>
            </a:r>
            <a:r>
              <a:rPr lang="en-US" baseline="0" dirty="0" err="1" smtClean="0"/>
              <a:t>kinda</a:t>
            </a:r>
            <a:r>
              <a:rPr lang="en-US" baseline="0" dirty="0" smtClean="0"/>
              <a:t> funny when I see this outside of programming/</a:t>
            </a:r>
            <a:r>
              <a:rPr lang="en-US" baseline="0" dirty="0" err="1" smtClean="0"/>
              <a:t>cs</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55</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related system is the educational programming environment “Scratch”.  The idea here is to construct</a:t>
            </a:r>
            <a:r>
              <a:rPr lang="en-US" baseline="0" dirty="0" smtClean="0"/>
              <a:t> programs by selecting these program blocks, dragging them over, and connecting them into scripts.  One of the great advantages of this is that you can’t make syntax errors.</a:t>
            </a:r>
          </a:p>
        </p:txBody>
      </p:sp>
      <p:sp>
        <p:nvSpPr>
          <p:cNvPr id="4" name="Slide Number Placeholder 3"/>
          <p:cNvSpPr>
            <a:spLocks noGrp="1"/>
          </p:cNvSpPr>
          <p:nvPr>
            <p:ph type="sldNum" sz="quarter" idx="10"/>
          </p:nvPr>
        </p:nvSpPr>
        <p:spPr/>
        <p:txBody>
          <a:bodyPr/>
          <a:lstStyle/>
          <a:p>
            <a:fld id="{09ABB931-3603-E545-AB4D-E18E013FA2DE}" type="slidenum">
              <a:rPr lang="en-US" smtClean="0"/>
              <a:t>56</a:t>
            </a:fld>
            <a:endParaRPr lang="en-US"/>
          </a:p>
        </p:txBody>
      </p:sp>
    </p:spTree>
    <p:extLst>
      <p:ext uri="{BB962C8B-B14F-4D97-AF65-F5344CB8AC3E}">
        <p14:creationId xmlns:p14="http://schemas.microsoft.com/office/powerpoint/2010/main" val="4198690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these sorts</a:t>
            </a:r>
            <a:r>
              <a:rPr lang="en-US" baseline="0" dirty="0" smtClean="0"/>
              <a:t> of systems, where one is manipulating grammatically meaningful chunks of text rather than individual characters, are called syntax-directed editors. </a:t>
            </a:r>
          </a:p>
          <a:p>
            <a:r>
              <a:rPr lang="en-US" baseline="0" dirty="0" smtClean="0"/>
              <a:t>I’ve asked myself a series of questions about them.  </a:t>
            </a:r>
          </a:p>
          <a:p>
            <a:endParaRPr lang="en-US" baseline="0" dirty="0" smtClean="0"/>
          </a:p>
          <a:p>
            <a:r>
              <a:rPr lang="en-US" baseline="0" dirty="0" smtClean="0"/>
              <a:t>First…</a:t>
            </a:r>
          </a:p>
          <a:p>
            <a:endParaRPr lang="en-US" baseline="0" dirty="0" smtClean="0"/>
          </a:p>
          <a:p>
            <a:r>
              <a:rPr lang="en-US" baseline="0" dirty="0" smtClean="0"/>
              <a:t>Figuring out how to do this well is especially challenging because one wants to make entering the keyboard shortcuts faster than just typing the text into a normal text editor.</a:t>
            </a:r>
          </a:p>
          <a:p>
            <a:endParaRPr lang="en-US" baseline="0" dirty="0" smtClean="0"/>
          </a:p>
          <a:p>
            <a:r>
              <a:rPr lang="en-US" baseline="0" dirty="0" smtClean="0"/>
              <a:t>…this phenomenon even has a name:  The Paradox of the Active User.  Basically, all this is pointing out is that users are normally too busy using a system to actually figure out how to use it well.</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57</a:t>
            </a:fld>
            <a:endParaRPr lang="en-US"/>
          </a:p>
        </p:txBody>
      </p:sp>
    </p:spTree>
    <p:extLst>
      <p:ext uri="{BB962C8B-B14F-4D97-AF65-F5344CB8AC3E}">
        <p14:creationId xmlns:p14="http://schemas.microsoft.com/office/powerpoint/2010/main" val="2767805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one is actually physically rehearsing the process of invoking the shortcut.</a:t>
            </a:r>
            <a:r>
              <a:rPr lang="en-US"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60</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“visual information-seeking</a:t>
            </a:r>
            <a:r>
              <a:rPr lang="en-US" baseline="0" dirty="0" smtClean="0"/>
              <a:t> mantra”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39</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a:t>
            </a:r>
            <a:r>
              <a:rPr lang="en-US" baseline="0" dirty="0" smtClean="0"/>
              <a:t>created using a tool called </a:t>
            </a:r>
            <a:r>
              <a:rPr lang="en-US" baseline="0" dirty="0" err="1" smtClean="0"/>
              <a:t>Panoptes</a:t>
            </a:r>
            <a:r>
              <a:rPr lang="en-US" baseline="0" dirty="0" smtClean="0"/>
              <a:t>,</a:t>
            </a:r>
            <a:r>
              <a:rPr lang="en-US" baseline="0" dirty="0" smtClean="0"/>
              <a:t> of a proof developed using the IMPS theorem </a:t>
            </a:r>
            <a:r>
              <a:rPr lang="en-US" baseline="0" dirty="0" err="1" smtClean="0"/>
              <a:t>prover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41</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43</a:t>
            </a:fld>
            <a:endParaRPr lang="en-US"/>
          </a:p>
        </p:txBody>
      </p:sp>
    </p:spTree>
    <p:extLst>
      <p:ext uri="{BB962C8B-B14F-4D97-AF65-F5344CB8AC3E}">
        <p14:creationId xmlns:p14="http://schemas.microsoft.com/office/powerpoint/2010/main" val="247995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this.  Starting with our current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47</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enter a tactic and see the new current goal drawn directly above.</a:t>
            </a:r>
          </a:p>
        </p:txBody>
      </p:sp>
      <p:sp>
        <p:nvSpPr>
          <p:cNvPr id="4" name="Slide Number Placeholder 3"/>
          <p:cNvSpPr>
            <a:spLocks noGrp="1"/>
          </p:cNvSpPr>
          <p:nvPr>
            <p:ph type="sldNum" sz="quarter" idx="10"/>
          </p:nvPr>
        </p:nvSpPr>
        <p:spPr/>
        <p:txBody>
          <a:bodyPr/>
          <a:lstStyle/>
          <a:p>
            <a:fld id="{09ABB931-3603-E545-AB4D-E18E013FA2DE}" type="slidenum">
              <a:rPr lang="en-US" smtClean="0"/>
              <a:t>48</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optionally, the user could add highlighting as described earlier…</a:t>
            </a:r>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add some animation, like lines that appear one by one, to show where text has been moved.  I may actually use floating text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out to see the structure of the tree as well as the contents of the nodes.</a:t>
            </a:r>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934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err="1" smtClean="0"/>
              <a:t>CoqEdit</a:t>
            </a:r>
            <a:r>
              <a:rPr lang="en-US" dirty="0" smtClean="0"/>
              <a:t> + Extensions</a:t>
            </a:r>
          </a:p>
          <a:p>
            <a:pPr lvl="1"/>
            <a:r>
              <a:rPr lang="en-US" dirty="0" smtClean="0"/>
              <a:t>Include some of the evolution of the ideas</a:t>
            </a:r>
          </a:p>
          <a:p>
            <a:pPr lvl="1"/>
            <a:r>
              <a:rPr lang="en-US" dirty="0" smtClean="0"/>
              <a:t>Context</a:t>
            </a:r>
          </a:p>
          <a:p>
            <a:pPr lvl="1"/>
            <a:r>
              <a:rPr lang="en-US" dirty="0" smtClean="0"/>
              <a:t>User testing</a:t>
            </a:r>
            <a:endParaRPr lang="en-US" dirty="0" smtClean="0"/>
          </a:p>
          <a:p>
            <a:r>
              <a:rPr lang="en-US" dirty="0" smtClean="0"/>
              <a:t>Rough timeline for research</a:t>
            </a:r>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of black and white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(total) to the essay questions</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a:t>r</a:t>
            </a:r>
            <a:r>
              <a:rPr lang="en-US" dirty="0" smtClean="0"/>
              <a:t>epresentation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t>The responses </a:t>
            </a:r>
            <a:r>
              <a:rPr lang="en-US" dirty="0" smtClean="0"/>
              <a:t>to the </a:t>
            </a:r>
            <a:r>
              <a:rPr lang="en-US" dirty="0"/>
              <a:t>survey come largely from active Coq users</a:t>
            </a:r>
          </a:p>
          <a:p>
            <a:pPr lvl="1"/>
            <a:r>
              <a:rPr lang="en-US" dirty="0"/>
              <a:t>This </a:t>
            </a:r>
            <a:r>
              <a:rPr lang="en-US" dirty="0" smtClean="0"/>
              <a:t>strengthens </a:t>
            </a:r>
            <a:r>
              <a:rPr lang="en-US" dirty="0"/>
              <a:t>the conclusion that there is plenty of room for user interface </a:t>
            </a:r>
            <a:r>
              <a:rPr lang="en-US" dirty="0" smtClean="0"/>
              <a:t>improvement</a:t>
            </a:r>
            <a:endParaRPr lang="en-US" dirty="0"/>
          </a:p>
        </p:txBody>
      </p:sp>
    </p:spTree>
    <p:extLst>
      <p:ext uri="{BB962C8B-B14F-4D97-AF65-F5344CB8AC3E}">
        <p14:creationId xmlns:p14="http://schemas.microsoft.com/office/powerpoint/2010/main" val="40826025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Goal </a:t>
            </a:r>
            <a:r>
              <a:rPr lang="en-US" dirty="0"/>
              <a:t>1</a:t>
            </a:r>
            <a:r>
              <a:rPr lang="en-US" dirty="0" smtClean="0"/>
              <a:t>: Improve </a:t>
            </a:r>
            <a:r>
              <a:rPr lang="en-US" dirty="0"/>
              <a:t>usability of the Coq Proof Assistant</a:t>
            </a:r>
          </a:p>
          <a:p>
            <a:r>
              <a:rPr lang="en-US" dirty="0" smtClean="0"/>
              <a:t>Motivation:</a:t>
            </a:r>
          </a:p>
          <a:p>
            <a:pPr lvl="1"/>
            <a:r>
              <a:rPr lang="en-US" dirty="0" smtClean="0"/>
              <a:t>Coq is a tool for developing and checking proofs</a:t>
            </a:r>
          </a:p>
          <a:p>
            <a:pPr lvl="1"/>
            <a:r>
              <a:rPr lang="en-US" dirty="0"/>
              <a:t>U</a:t>
            </a:r>
            <a:r>
              <a:rPr lang="en-US" dirty="0" smtClean="0"/>
              <a:t>sed to </a:t>
            </a:r>
            <a:r>
              <a:rPr lang="en-US" b="1" dirty="0" smtClean="0"/>
              <a:t>formalize general mathematics</a:t>
            </a:r>
          </a:p>
          <a:p>
            <a:pPr lvl="1"/>
            <a:r>
              <a:rPr lang="en-US" dirty="0" smtClean="0"/>
              <a:t>Used for </a:t>
            </a:r>
            <a:r>
              <a:rPr lang="en-US" b="1" dirty="0" smtClean="0"/>
              <a:t>education</a:t>
            </a:r>
          </a:p>
          <a:p>
            <a:pPr lvl="1"/>
            <a:r>
              <a:rPr lang="en-US" dirty="0" smtClean="0"/>
              <a:t>Playing an important role in development of </a:t>
            </a:r>
            <a:r>
              <a:rPr lang="en-US" b="1" dirty="0" smtClean="0"/>
              <a:t>more reliable computing systems</a:t>
            </a:r>
          </a:p>
          <a:p>
            <a:pPr lvl="2"/>
            <a:r>
              <a:rPr lang="en-US" dirty="0" smtClean="0"/>
              <a:t>Program with sophisticated types</a:t>
            </a:r>
          </a:p>
          <a:p>
            <a:pPr lvl="2"/>
            <a:r>
              <a:rPr lang="en-US" dirty="0" smtClean="0"/>
              <a:t>Modeling and (checked) reasoning</a:t>
            </a:r>
          </a:p>
          <a:p>
            <a:pPr lvl="1"/>
            <a:r>
              <a:rPr lang="en-US" dirty="0" smtClean="0"/>
              <a:t>Complex and not easy to learn/use</a:t>
            </a:r>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Plans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a:t>
            </a:r>
            <a:r>
              <a:rPr lang="en-US" dirty="0" err="1" smtClean="0"/>
              <a:t>CoqEdit</a:t>
            </a:r>
            <a:endParaRPr lang="en-US" dirty="0" smtClean="0"/>
          </a:p>
          <a:p>
            <a:pPr lvl="1"/>
            <a:r>
              <a:rPr lang="en-US" dirty="0" err="1" smtClean="0"/>
              <a:t>CoqEdit</a:t>
            </a:r>
            <a:r>
              <a:rPr lang="en-US" dirty="0" smtClean="0"/>
              <a:t> is a plugin to </a:t>
            </a:r>
            <a:r>
              <a:rPr lang="en-US" dirty="0" err="1" smtClean="0"/>
              <a:t>jEdit</a:t>
            </a:r>
            <a:endParaRPr lang="en-US" dirty="0" smtClean="0"/>
          </a:p>
          <a:p>
            <a:pPr lvl="2"/>
            <a:r>
              <a:rPr lang="en-US" dirty="0" err="1" smtClean="0"/>
              <a:t>jEdit</a:t>
            </a:r>
            <a:r>
              <a:rPr lang="en-US" dirty="0" smtClean="0"/>
              <a:t> is a fully-featured open source text editor written in Java</a:t>
            </a:r>
          </a:p>
          <a:p>
            <a:pPr lvl="1"/>
            <a:r>
              <a:rPr lang="en-US" dirty="0" smtClean="0"/>
              <a:t>Basic version is similar to Proof General and </a:t>
            </a:r>
            <a:r>
              <a:rPr lang="en-US" dirty="0" err="1" smtClean="0"/>
              <a:t>CoqIde</a:t>
            </a:r>
            <a:r>
              <a:rPr lang="en-US" dirty="0" smtClean="0"/>
              <a:t> </a:t>
            </a:r>
          </a:p>
          <a:p>
            <a:pPr lvl="2"/>
            <a:r>
              <a:rPr lang="en-US" dirty="0" smtClean="0"/>
              <a:t>Designing it to be extended</a:t>
            </a:r>
          </a:p>
          <a:p>
            <a:pPr lvl="3"/>
            <a:r>
              <a:rPr lang="en-US" dirty="0" err="1" smtClean="0"/>
              <a:t>jEdit</a:t>
            </a:r>
            <a:r>
              <a:rPr lang="en-US" dirty="0" smtClean="0"/>
              <a:t> has a plugin dependency mechanism, which allows plugins for plugins</a:t>
            </a:r>
          </a:p>
          <a:p>
            <a:pPr lvl="1"/>
            <a:r>
              <a:rPr lang="en-US" dirty="0" smtClean="0"/>
              <a:t>I have been working on it with Harley </a:t>
            </a:r>
            <a:r>
              <a:rPr lang="en-US" dirty="0" err="1" smtClean="0"/>
              <a:t>Eades</a:t>
            </a:r>
            <a:endParaRPr lang="en-US" dirty="0" smtClean="0"/>
          </a:p>
          <a:p>
            <a:pPr lvl="1"/>
            <a:r>
              <a:rPr lang="en-US" dirty="0" smtClean="0"/>
              <a:t>I am currently working on a major revision of an initial version</a:t>
            </a:r>
          </a:p>
          <a:p>
            <a:pPr lvl="2"/>
            <a:r>
              <a:rPr lang="en-US" dirty="0" smtClean="0"/>
              <a:t>Fix a few bugs</a:t>
            </a:r>
          </a:p>
          <a:p>
            <a:pPr lvl="2"/>
            <a:r>
              <a:rPr lang="en-US" dirty="0" smtClean="0"/>
              <a:t>Implement a few remaining features</a:t>
            </a:r>
          </a:p>
          <a:p>
            <a:pPr lvl="2"/>
            <a:r>
              <a:rPr lang="en-US" dirty="0" smtClean="0"/>
              <a:t>Adds better support for cached output, viewing multiple files/file positions</a:t>
            </a:r>
          </a:p>
          <a:p>
            <a:pPr lvl="2"/>
            <a:r>
              <a:rPr lang="en-US" dirty="0" smtClean="0"/>
              <a:t>Better support in the software architecture for extendibility</a:t>
            </a:r>
          </a:p>
        </p:txBody>
      </p:sp>
    </p:spTree>
    <p:extLst>
      <p:ext uri="{BB962C8B-B14F-4D97-AF65-F5344CB8AC3E}">
        <p14:creationId xmlns:p14="http://schemas.microsoft.com/office/powerpoint/2010/main" val="19254533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initial version</a:t>
            </a:r>
            <a:endParaRPr lang="en-US" dirty="0"/>
          </a:p>
        </p:txBody>
      </p:sp>
      <p:pic>
        <p:nvPicPr>
          <p:cNvPr id="4" name="Content Placeholder 3" descr="coqedit.jpg"/>
          <p:cNvPicPr>
            <a:picLocks noGrp="1" noChangeAspect="1"/>
          </p:cNvPicPr>
          <p:nvPr>
            <p:ph idx="1"/>
          </p:nvPr>
        </p:nvPicPr>
        <p:blipFill>
          <a:blip r:embed="rId2">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in-progress revision</a:t>
            </a:r>
            <a:endParaRPr lang="en-US" dirty="0"/>
          </a:p>
        </p:txBody>
      </p:sp>
      <p:pic>
        <p:nvPicPr>
          <p:cNvPr id="4" name="Content Placeholder 3" descr="coqeditTake2.jpg"/>
          <p:cNvPicPr>
            <a:picLocks noGrp="1" noChangeAspect="1"/>
          </p:cNvPicPr>
          <p:nvPr>
            <p:ph idx="1"/>
          </p:nvPr>
        </p:nvPicPr>
        <p:blipFill>
          <a:blip r:embed="rId2">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Plans</a:t>
            </a:r>
            <a:endParaRPr lang="en-US" dirty="0"/>
          </a:p>
        </p:txBody>
      </p:sp>
      <p:sp>
        <p:nvSpPr>
          <p:cNvPr id="3" name="Content Placeholder 2"/>
          <p:cNvSpPr>
            <a:spLocks noGrp="1"/>
          </p:cNvSpPr>
          <p:nvPr>
            <p:ph idx="1"/>
          </p:nvPr>
        </p:nvSpPr>
        <p:spPr/>
        <p:txBody>
          <a:bodyPr/>
          <a:lstStyle/>
          <a:p>
            <a:r>
              <a:rPr lang="en-US" dirty="0" smtClean="0"/>
              <a:t>Develop three </a:t>
            </a:r>
            <a:r>
              <a:rPr lang="en-US" dirty="0" err="1" smtClean="0"/>
              <a:t>CoqEdit</a:t>
            </a:r>
            <a:r>
              <a:rPr lang="en-US" dirty="0" smtClean="0"/>
              <a:t> extensions</a:t>
            </a:r>
          </a:p>
          <a:p>
            <a:pPr lvl="1"/>
            <a:r>
              <a:rPr lang="en-US" dirty="0" smtClean="0"/>
              <a:t>Will be for mostly experimental purposes</a:t>
            </a:r>
          </a:p>
          <a:p>
            <a:pPr lvl="2"/>
            <a:r>
              <a:rPr lang="en-US" dirty="0" smtClean="0"/>
              <a:t>Want to demonstrate </a:t>
            </a:r>
            <a:r>
              <a:rPr lang="en-US" dirty="0" err="1" smtClean="0"/>
              <a:t>CoqEdit</a:t>
            </a:r>
            <a:r>
              <a:rPr lang="en-US" dirty="0" smtClean="0"/>
              <a:t> extendibility</a:t>
            </a:r>
          </a:p>
          <a:p>
            <a:pPr lvl="2"/>
            <a:r>
              <a:rPr lang="en-US" dirty="0" smtClean="0"/>
              <a:t>Want to develop and test potential improvements</a:t>
            </a:r>
          </a:p>
          <a:p>
            <a:pPr lvl="1"/>
            <a:endParaRPr lang="en-US" dirty="0" smtClean="0"/>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dirty="0" smtClean="0"/>
              <a:t>Generate lists of tactics that do not produce errors (immediately)</a:t>
            </a:r>
          </a:p>
          <a:p>
            <a:r>
              <a:rPr lang="en-US" dirty="0" smtClean="0"/>
              <a:t>Allow users to toggle through this list and immediately see the results of evaluating the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2">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#2:  “Proof Transitions”</a:t>
            </a:r>
            <a:endParaRPr lang="en-US" dirty="0"/>
          </a:p>
        </p:txBody>
      </p:sp>
      <p:sp>
        <p:nvSpPr>
          <p:cNvPr id="3" name="Content Placeholder 2"/>
          <p:cNvSpPr>
            <a:spLocks noGrp="1"/>
          </p:cNvSpPr>
          <p:nvPr>
            <p:ph idx="1"/>
          </p:nvPr>
        </p:nvSpPr>
        <p:spPr/>
        <p:txBody>
          <a:bodyPr/>
          <a:lstStyle/>
          <a:p>
            <a:r>
              <a:rPr lang="en-US" dirty="0" smtClean="0"/>
              <a:t>Evolved from two ideas</a:t>
            </a:r>
          </a:p>
          <a:p>
            <a:pPr lvl="1"/>
            <a:r>
              <a:rPr lang="en-US" dirty="0" smtClean="0"/>
              <a:t>Proof tree visualization</a:t>
            </a:r>
          </a:p>
          <a:p>
            <a:pPr lvl="1"/>
            <a:r>
              <a:rPr lang="en-US" dirty="0" smtClean="0"/>
              <a:t>Inference rule highlighting</a:t>
            </a:r>
            <a:endParaRPr lang="en-US" dirty="0"/>
          </a:p>
        </p:txBody>
      </p:sp>
    </p:spTree>
    <p:extLst>
      <p:ext uri="{BB962C8B-B14F-4D97-AF65-F5344CB8AC3E}">
        <p14:creationId xmlns:p14="http://schemas.microsoft.com/office/powerpoint/2010/main" val="24154886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241230147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endParaRPr lang="en-US" dirty="0"/>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a bit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9740810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lnSpcReduction="10000"/>
          </a:bodyPr>
          <a:lstStyle/>
          <a:p>
            <a:r>
              <a:rPr lang="en-US" dirty="0" smtClean="0"/>
              <a:t>Goal 2: Improve </a:t>
            </a:r>
            <a:r>
              <a:rPr lang="en-US" dirty="0" smtClean="0"/>
              <a:t>usability of coding </a:t>
            </a:r>
            <a:r>
              <a:rPr lang="en-US" dirty="0" smtClean="0"/>
              <a:t>environments</a:t>
            </a:r>
          </a:p>
          <a:p>
            <a:pPr lvl="1"/>
            <a:r>
              <a:rPr lang="en-US" dirty="0" smtClean="0"/>
              <a:t>Coq has many complexities and therefore many opportunities for designing helpful interfaces</a:t>
            </a:r>
          </a:p>
          <a:p>
            <a:pPr lvl="2"/>
            <a:r>
              <a:rPr lang="en-US" dirty="0" smtClean="0"/>
              <a:t>Proof development mechanism can be used to write programs</a:t>
            </a:r>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prooftreebuild.jpg"/>
          <p:cNvPicPr>
            <a:picLocks noGrp="1" noChangeAspect="1"/>
          </p:cNvPicPr>
          <p:nvPr>
            <p:ph idx="1"/>
          </p:nvPr>
        </p:nvPicPr>
        <p:blipFill>
          <a:blip r:embed="rId2">
            <a:extLst>
              <a:ext uri="{28A0092B-C50C-407E-A947-70E740481C1C}">
                <a14:useLocalDpi xmlns:a14="http://schemas.microsoft.com/office/drawing/2010/main" val="0"/>
              </a:ext>
            </a:extLst>
          </a:blip>
          <a:srcRect t="-52493" b="-52493"/>
          <a:stretch>
            <a:fillRect/>
          </a:stretch>
        </p:blipFill>
        <p:spPr/>
      </p:pic>
    </p:spTree>
    <p:extLst>
      <p:ext uri="{BB962C8B-B14F-4D97-AF65-F5344CB8AC3E}">
        <p14:creationId xmlns:p14="http://schemas.microsoft.com/office/powerpoint/2010/main" val="38335826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endParaRPr lang="en-US" sz="1200" dirty="0"/>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Goal 1:  Show where statements get moved when you enter a tactic</a:t>
            </a:r>
          </a:p>
          <a:p>
            <a:r>
              <a:rPr lang="en-US" dirty="0" smtClean="0"/>
              <a:t>Goal 2:  Show how the movement of statements fits the pattern of the inference rule associated with the tactic</a:t>
            </a:r>
            <a:endParaRPr lang="en-US" dirty="0"/>
          </a:p>
        </p:txBody>
      </p:sp>
    </p:spTree>
    <p:extLst>
      <p:ext uri="{BB962C8B-B14F-4D97-AF65-F5344CB8AC3E}">
        <p14:creationId xmlns:p14="http://schemas.microsoft.com/office/powerpoint/2010/main" val="4238814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pic>
        <p:nvPicPr>
          <p:cNvPr id="4" name="Content Placeholder 3" descr="inferenceruleinstance.jpg"/>
          <p:cNvPicPr>
            <a:picLocks noGrp="1" noChangeAspect="1"/>
          </p:cNvPicPr>
          <p:nvPr>
            <p:ph idx="1"/>
          </p:nvPr>
        </p:nvPicPr>
        <p:blipFill>
          <a:blip r:embed="rId3">
            <a:extLst>
              <a:ext uri="{28A0092B-C50C-407E-A947-70E740481C1C}">
                <a14:useLocalDpi xmlns:a14="http://schemas.microsoft.com/office/drawing/2010/main" val="0"/>
              </a:ext>
            </a:extLst>
          </a:blip>
          <a:srcRect l="-75055" r="-75055"/>
          <a:stretch>
            <a:fillRect/>
          </a:stretch>
        </p:blipFill>
        <p:spPr>
          <a:xfrm>
            <a:off x="-1284074" y="1600200"/>
            <a:ext cx="7439891" cy="4091654"/>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115" y="1656244"/>
            <a:ext cx="2127827" cy="3685453"/>
          </a:xfrm>
          <a:prstGeom prst="rect">
            <a:avLst/>
          </a:prstGeom>
        </p:spPr>
      </p:pic>
    </p:spTree>
    <p:extLst>
      <p:ext uri="{BB962C8B-B14F-4D97-AF65-F5344CB8AC3E}">
        <p14:creationId xmlns:p14="http://schemas.microsoft.com/office/powerpoint/2010/main" val="41639694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Roadblock 1: it is not so easy to find matching colors </a:t>
            </a:r>
          </a:p>
          <a:p>
            <a:r>
              <a:rPr lang="en-US" dirty="0" smtClean="0"/>
              <a:t>Roadblock 2: eventually we run out of easily distinguishable colors</a:t>
            </a:r>
          </a:p>
          <a:p>
            <a:r>
              <a:rPr lang="en-US" dirty="0" smtClean="0"/>
              <a:t>Roadblock 3: many tactics, like “auto” do not really correspond to simple patterns</a:t>
            </a:r>
            <a:endParaRPr lang="en-US" dirty="0"/>
          </a:p>
        </p:txBody>
      </p:sp>
    </p:spTree>
    <p:extLst>
      <p:ext uri="{BB962C8B-B14F-4D97-AF65-F5344CB8AC3E}">
        <p14:creationId xmlns:p14="http://schemas.microsoft.com/office/powerpoint/2010/main" val="9298463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Solution Step 1:  Ignore Goal 2 (showing how the instance matches the pattern) and rename.</a:t>
            </a:r>
            <a:endParaRPr lang="en-US" dirty="0"/>
          </a:p>
        </p:txBody>
      </p:sp>
    </p:spTree>
    <p:extLst>
      <p:ext uri="{BB962C8B-B14F-4D97-AF65-F5344CB8AC3E}">
        <p14:creationId xmlns:p14="http://schemas.microsoft.com/office/powerpoint/2010/main" val="5751958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trike="sngStrike" dirty="0" smtClean="0"/>
              <a:t>Inference rule highlighting</a:t>
            </a:r>
            <a:br>
              <a:rPr lang="en-US" strike="sngStrike" dirty="0" smtClean="0"/>
            </a:br>
            <a:r>
              <a:rPr lang="en-US" dirty="0" smtClean="0"/>
              <a:t>Proof Transitions</a:t>
            </a:r>
            <a:endParaRPr lang="en-US" strike="sngStrike" dirty="0"/>
          </a:p>
        </p:txBody>
      </p:sp>
      <p:sp>
        <p:nvSpPr>
          <p:cNvPr id="3" name="Content Placeholder 2"/>
          <p:cNvSpPr>
            <a:spLocks noGrp="1"/>
          </p:cNvSpPr>
          <p:nvPr>
            <p:ph idx="1"/>
          </p:nvPr>
        </p:nvSpPr>
        <p:spPr/>
        <p:txBody>
          <a:bodyPr>
            <a:normAutofit lnSpcReduction="10000"/>
          </a:bodyPr>
          <a:lstStyle/>
          <a:p>
            <a:r>
              <a:rPr lang="en-US" dirty="0"/>
              <a:t>Solution Step 1:  Ignore Goal 2 and rename the user interface feature.</a:t>
            </a:r>
          </a:p>
          <a:p>
            <a:r>
              <a:rPr lang="en-US" dirty="0" smtClean="0"/>
              <a:t>Solution Step 2:  Limit the number of highlighting colors to just 3</a:t>
            </a:r>
          </a:p>
          <a:p>
            <a:pPr lvl="1"/>
            <a:r>
              <a:rPr lang="en-US" dirty="0" smtClean="0"/>
              <a:t>Red for text that disappears</a:t>
            </a:r>
          </a:p>
          <a:p>
            <a:pPr lvl="1"/>
            <a:r>
              <a:rPr lang="en-US" dirty="0" smtClean="0"/>
              <a:t>Green for new text</a:t>
            </a:r>
          </a:p>
          <a:p>
            <a:pPr lvl="1"/>
            <a:r>
              <a:rPr lang="en-US" dirty="0" smtClean="0"/>
              <a:t>Yellow for text that is moved/copied</a:t>
            </a:r>
          </a:p>
          <a:p>
            <a:r>
              <a:rPr lang="en-US" dirty="0" smtClean="0"/>
              <a:t>Solution Step 3: Use animation to show where text is moved/copied</a:t>
            </a:r>
            <a:endParaRPr lang="en-US" dirty="0"/>
          </a:p>
        </p:txBody>
      </p:sp>
    </p:spTree>
    <p:extLst>
      <p:ext uri="{BB962C8B-B14F-4D97-AF65-F5344CB8AC3E}">
        <p14:creationId xmlns:p14="http://schemas.microsoft.com/office/powerpoint/2010/main" val="62524761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main existing user interfaces</a:t>
            </a:r>
          </a:p>
          <a:p>
            <a:pPr lvl="1"/>
            <a:r>
              <a:rPr lang="en-US" dirty="0" err="1" smtClean="0"/>
              <a:t>CoqIde</a:t>
            </a:r>
            <a:endParaRPr lang="en-US" dirty="0" smtClean="0"/>
          </a:p>
          <a:p>
            <a:pPr lvl="1"/>
            <a:r>
              <a:rPr lang="en-US" dirty="0" smtClean="0"/>
              <a:t>Proof General</a:t>
            </a:r>
          </a:p>
          <a:p>
            <a:r>
              <a:rPr lang="en-US" dirty="0" smtClean="0"/>
              <a:t>General idea behind both:</a:t>
            </a:r>
          </a:p>
          <a:p>
            <a:pPr lvl="1"/>
            <a:r>
              <a:rPr lang="en-US" dirty="0" smtClean="0"/>
              <a:t>Send “sentences” from text area to the </a:t>
            </a:r>
            <a:r>
              <a:rPr lang="en-US" sz="2400" b="1" dirty="0" err="1" smtClean="0">
                <a:latin typeface="Courier"/>
                <a:cs typeface="Courier"/>
              </a:rPr>
              <a:t>coqtop</a:t>
            </a:r>
            <a:r>
              <a:rPr lang="en-US" dirty="0" smtClean="0">
                <a:latin typeface="Courier"/>
                <a:cs typeface="Courier"/>
              </a:rPr>
              <a:t> </a:t>
            </a:r>
            <a:r>
              <a:rPr lang="en-US" dirty="0" smtClean="0"/>
              <a:t>command prompt</a:t>
            </a:r>
          </a:p>
          <a:p>
            <a:pPr lvl="2"/>
            <a:r>
              <a:rPr lang="en-US" dirty="0" smtClean="0"/>
              <a:t>Possibly commands to undo the effects of evaluation</a:t>
            </a:r>
          </a:p>
          <a:p>
            <a:pPr lvl="1"/>
            <a:r>
              <a:rPr lang="en-US" dirty="0" smtClean="0"/>
              <a:t>Highlight sentences that have been/are being evaluated</a:t>
            </a:r>
          </a:p>
          <a:p>
            <a:pPr lvl="1"/>
            <a:r>
              <a:rPr lang="en-US" dirty="0" smtClean="0"/>
              <a:t>Report results of evaluation in one of two additional windows</a:t>
            </a:r>
            <a:endParaRPr lang="en-US" dirty="0"/>
          </a:p>
        </p:txBody>
      </p:sp>
    </p:spTree>
    <p:extLst>
      <p:ext uri="{BB962C8B-B14F-4D97-AF65-F5344CB8AC3E}">
        <p14:creationId xmlns:p14="http://schemas.microsoft.com/office/powerpoint/2010/main" val="52403146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lstStyle/>
          <a:p>
            <a:r>
              <a:rPr lang="en-US" dirty="0" smtClean="0"/>
              <a:t>Also a combination of two ideas</a:t>
            </a:r>
          </a:p>
          <a:p>
            <a:pPr lvl="1"/>
            <a:r>
              <a:rPr lang="en-US" dirty="0" smtClean="0"/>
              <a:t>Syntax Tree Highlighting</a:t>
            </a:r>
          </a:p>
          <a:p>
            <a:pPr lvl="1"/>
            <a:r>
              <a:rPr lang="en-US" dirty="0" smtClean="0"/>
              <a:t>Keyboard-Card Menus</a:t>
            </a:r>
          </a:p>
          <a:p>
            <a:pPr lvl="1"/>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4" b="-2955"/>
          <a:stretch/>
        </p:blipFill>
        <p:spPr>
          <a:xfrm>
            <a:off x="457200" y="1417638"/>
            <a:ext cx="7999413" cy="2746964"/>
          </a:xfrm>
        </p:spPr>
      </p:pic>
      <p:sp>
        <p:nvSpPr>
          <p:cNvPr id="6" name="TextBox 5"/>
          <p:cNvSpPr txBox="1"/>
          <p:nvPr/>
        </p:nvSpPr>
        <p:spPr>
          <a:xfrm>
            <a:off x="809037" y="4789072"/>
            <a:ext cx="5583580" cy="1200328"/>
          </a:xfrm>
          <a:prstGeom prst="rect">
            <a:avLst/>
          </a:prstGeom>
          <a:noFill/>
        </p:spPr>
        <p:txBody>
          <a:bodyPr wrap="none" rtlCol="0">
            <a:spAutoFit/>
          </a:bodyPr>
          <a:lstStyle/>
          <a:p>
            <a:pPr marL="285750" indent="-285750">
              <a:buFont typeface="Arial"/>
              <a:buChar char="•"/>
            </a:pPr>
            <a:r>
              <a:rPr lang="en-US" sz="2400" dirty="0" smtClean="0"/>
              <a:t>Select sub-expressions</a:t>
            </a:r>
          </a:p>
          <a:p>
            <a:pPr marL="285750" indent="-285750">
              <a:buFont typeface="Arial"/>
              <a:buChar char="•"/>
            </a:pPr>
            <a:r>
              <a:rPr lang="en-US" sz="2400" dirty="0" smtClean="0"/>
              <a:t>Show sub-expression types/unfold</a:t>
            </a:r>
          </a:p>
          <a:p>
            <a:pPr marL="285750" indent="-285750">
              <a:buFont typeface="Arial"/>
              <a:buChar char="•"/>
            </a:pPr>
            <a:r>
              <a:rPr lang="en-US" sz="2400" dirty="0" smtClean="0"/>
              <a:t>Clarify notation precedence/associativity</a:t>
            </a:r>
            <a:endParaRPr lang="en-US" sz="2400" dirty="0"/>
          </a:p>
        </p:txBody>
      </p:sp>
    </p:spTree>
    <p:extLst>
      <p:ext uri="{BB962C8B-B14F-4D97-AF65-F5344CB8AC3E}">
        <p14:creationId xmlns:p14="http://schemas.microsoft.com/office/powerpoint/2010/main" val="95318761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Helping People Parse Generalizes</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System:  “Scratch”</a:t>
            </a:r>
            <a:endParaRPr lang="en-US" dirty="0"/>
          </a:p>
        </p:txBody>
      </p:sp>
      <p:pic>
        <p:nvPicPr>
          <p:cNvPr id="4" name="Content Placeholder 3" descr="Screen shot 2013-07-24 at 10.47.42 PM.png"/>
          <p:cNvPicPr>
            <a:picLocks noGrp="1" noChangeAspect="1"/>
          </p:cNvPicPr>
          <p:nvPr>
            <p:ph idx="1"/>
          </p:nvPr>
        </p:nvPicPr>
        <p:blipFill>
          <a:blip r:embed="rId3">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Q: How to make systems like Scratch efficient?</a:t>
            </a:r>
          </a:p>
          <a:p>
            <a:r>
              <a:rPr lang="en-US" dirty="0" smtClean="0"/>
              <a:t>A: Interact using keyboard shortcuts/commands</a:t>
            </a:r>
          </a:p>
          <a:p>
            <a:r>
              <a:rPr lang="en-US" dirty="0" smtClean="0"/>
              <a:t>Q: Why is a system like Scratch easy for novice users?</a:t>
            </a:r>
          </a:p>
          <a:p>
            <a:r>
              <a:rPr lang="en-US" dirty="0" smtClean="0"/>
              <a:t>A: It has menus that </a:t>
            </a:r>
            <a:r>
              <a:rPr lang="en-US" i="1" dirty="0" smtClean="0"/>
              <a:t>constrain users’ actions</a:t>
            </a:r>
            <a:r>
              <a:rPr lang="en-US" dirty="0" smtClean="0"/>
              <a:t> to commands that actually do things</a:t>
            </a:r>
          </a:p>
          <a:p>
            <a:r>
              <a:rPr lang="en-US" dirty="0" smtClean="0"/>
              <a:t>Q: So why not just provide menus for novice users and keyboard shortcuts for experts?</a:t>
            </a:r>
          </a:p>
          <a:p>
            <a:r>
              <a:rPr lang="en-US" dirty="0" smtClean="0"/>
              <a:t>A:  Novice users will often never learn the shortcuts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a:bodyPr>
          <a:lstStyle/>
          <a:p>
            <a:r>
              <a:rPr lang="en-US" dirty="0" smtClean="0"/>
              <a:t>Presentation of “Rolled-Chord” shortcuts</a:t>
            </a:r>
          </a:p>
          <a:p>
            <a:pPr lvl="1"/>
            <a:r>
              <a:rPr lang="en-US" dirty="0" smtClean="0"/>
              <a:t>Have to switch from normal typing mode to command mode (possibly upon typing ENTER)</a:t>
            </a:r>
          </a:p>
          <a:p>
            <a:pPr lvl="1"/>
            <a:r>
              <a:rPr lang="en-US" dirty="0" smtClean="0"/>
              <a:t>Use character keys as modifier keys</a:t>
            </a:r>
          </a:p>
          <a:p>
            <a:pPr lvl="2"/>
            <a:r>
              <a:rPr lang="en-US" dirty="0" smtClean="0"/>
              <a:t>E.g. A-O, instead of CTRL-O</a:t>
            </a:r>
          </a:p>
          <a:p>
            <a:pPr lvl="1"/>
            <a:r>
              <a:rPr lang="en-US" dirty="0" smtClean="0"/>
              <a:t>Hundreds of commands can be invoked very quickly</a:t>
            </a:r>
          </a:p>
          <a:p>
            <a:pPr lvl="1"/>
            <a:r>
              <a:rPr lang="en-US" dirty="0" smtClean="0"/>
              <a:t>Can be used to easily explore corresponding menus </a:t>
            </a:r>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a:bodyPr>
          <a:lstStyle/>
          <a:p>
            <a:r>
              <a:rPr lang="en-US" dirty="0" smtClean="0"/>
              <a:t>A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 ((</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keyboard-card menus to easily build up and edit a small subset of </a:t>
            </a:r>
            <a:r>
              <a:rPr lang="en-US" dirty="0" err="1" smtClean="0"/>
              <a:t>Coq’s</a:t>
            </a:r>
            <a:r>
              <a:rPr lang="en-US" dirty="0" smtClean="0"/>
              <a:t> language by navigating and manipulating templates</a:t>
            </a:r>
          </a:p>
          <a:p>
            <a:r>
              <a:rPr lang="en-US" dirty="0" smtClean="0"/>
              <a:t>This subset consists of Fitch-style proofs in Classical Propositional Logic</a:t>
            </a:r>
          </a:p>
          <a:p>
            <a:r>
              <a:rPr lang="en-US" dirty="0" smtClean="0"/>
              <a:t>I’m adding axioms to allow use of the natural deduction inference rules presented in </a:t>
            </a:r>
            <a:r>
              <a:rPr lang="en-US" dirty="0" err="1" smtClean="0"/>
              <a:t>Huth</a:t>
            </a:r>
            <a:r>
              <a:rPr lang="en-US" dirty="0" smtClean="0"/>
              <a:t> and Ryan’s </a:t>
            </a:r>
            <a:r>
              <a:rPr lang="en-US" i="1" dirty="0" smtClean="0"/>
              <a:t>Logic in Computer Science</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descr="PLSS_1.jpg"/>
          <p:cNvPicPr>
            <a:picLocks noGrp="1" noChangeAspect="1"/>
          </p:cNvPicPr>
          <p:nvPr>
            <p:ph idx="1"/>
          </p:nvPr>
        </p:nvPicPr>
        <p:blipFill>
          <a:blip r:embed="rId2">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2">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3865</TotalTime>
  <Words>2108</Words>
  <Application>Microsoft Macintosh PowerPoint</Application>
  <PresentationFormat>On-screen Show (4:3)</PresentationFormat>
  <Paragraphs>243</Paragraphs>
  <Slides>67</Slides>
  <Notes>15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Dissertation Proposal: User Interfaces for the Coq Proof Assistant</vt:lpstr>
      <vt:lpstr>Outline</vt:lpstr>
      <vt:lpstr>Goals</vt:lpstr>
      <vt:lpstr>Goals</vt:lpstr>
      <vt:lpstr>Theorem Proving with Coq</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Survey</vt:lpstr>
      <vt:lpstr>Research Plans</vt:lpstr>
      <vt:lpstr>CoqEdit, initial version</vt:lpstr>
      <vt:lpstr>CoqEdit, in-progress revision</vt:lpstr>
      <vt:lpstr>Research Plans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Proof tree visualization</vt:lpstr>
      <vt:lpstr>Inference rule highlighting</vt:lpstr>
      <vt:lpstr>Inference rule highlighting</vt:lpstr>
      <vt:lpstr>Inference rule highlighting</vt:lpstr>
      <vt:lpstr>Inference rule highlighting</vt:lpstr>
      <vt:lpstr>Inference rule highlighting Proof Transitions</vt:lpstr>
      <vt:lpstr>Proof Transitions</vt:lpstr>
      <vt:lpstr>Proof Transitions</vt:lpstr>
      <vt:lpstr>Proof Transitions</vt:lpstr>
      <vt:lpstr>Proof Transitions</vt:lpstr>
      <vt:lpstr>Proof Transitions</vt:lpstr>
      <vt:lpstr>Proof Transitions</vt:lpstr>
      <vt:lpstr>Extension #3:  “Propositional Logic Syntax Shortcuts”</vt:lpstr>
      <vt:lpstr>Syntax Tree Highlighting</vt:lpstr>
      <vt:lpstr>Helping People Parse Generalizes</vt:lpstr>
      <vt:lpstr>Related System:  “Scratch”</vt:lpstr>
      <vt:lpstr>Syntax-directed editing issues</vt:lpstr>
      <vt:lpstr>Solution: Keyboard-Card Menus</vt:lpstr>
      <vt:lpstr>Keyboard-Card Menus</vt:lpstr>
      <vt:lpstr>Keyboard-Card Menus</vt:lpstr>
      <vt:lpstr>Propositional Logic Syntax Shortcuts</vt:lpstr>
      <vt:lpstr>Propositional Logic Syntax Shortcuts</vt:lpstr>
      <vt:lpstr>Propositional Logic Syntax Shortcuts</vt:lpstr>
      <vt:lpstr>Propositional Logic Syntax Shortcuts</vt:lpstr>
      <vt:lpstr>User Testing</vt:lpstr>
      <vt:lpstr>Rough Schedule</vt:lpstr>
      <vt:lpstr>Thanks!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94</cp:revision>
  <dcterms:created xsi:type="dcterms:W3CDTF">2013-07-23T14:03:25Z</dcterms:created>
  <dcterms:modified xsi:type="dcterms:W3CDTF">2013-07-26T16:14:49Z</dcterms:modified>
  <cp:category/>
</cp:coreProperties>
</file>